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70" r:id="rId3"/>
    <p:sldId id="257" r:id="rId4"/>
    <p:sldId id="258" r:id="rId5"/>
    <p:sldId id="259" r:id="rId6"/>
    <p:sldId id="271" r:id="rId7"/>
    <p:sldId id="260" r:id="rId8"/>
    <p:sldId id="261" r:id="rId9"/>
    <p:sldId id="262" r:id="rId10"/>
    <p:sldId id="264" r:id="rId11"/>
    <p:sldId id="263" r:id="rId12"/>
    <p:sldId id="265" r:id="rId13"/>
    <p:sldId id="266" r:id="rId14"/>
    <p:sldId id="267" r:id="rId15"/>
    <p:sldId id="268" r:id="rId16"/>
    <p:sldId id="269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9F5EEA-9FCC-F94C-836D-CF61B4EB9C1B}" type="datetimeFigureOut">
              <a:rPr lang="en-US" smtClean="0"/>
              <a:pPr/>
              <a:t>1/22/14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E0B8E-0C81-5843-8C57-F3A55EB596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14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0B8E-0C81-5843-8C57-F3A55EB5961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0B8E-0C81-5843-8C57-F3A55EB5961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AEF8-02ED-8F4F-8F08-DFC26D16973E}" type="datetimeFigureOut">
              <a:rPr lang="en-US" smtClean="0"/>
              <a:pPr/>
              <a:t>1/22/14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AEF8-02ED-8F4F-8F08-DFC26D16973E}" type="datetimeFigureOut">
              <a:rPr lang="en-US" smtClean="0"/>
              <a:pPr/>
              <a:t>1/22/14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9B1A-E9F3-344F-B78D-9C85B5F40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B31DAEF8-02ED-8F4F-8F08-DFC26D16973E}" type="datetimeFigureOut">
              <a:rPr lang="en-US" smtClean="0"/>
              <a:pPr/>
              <a:t>1/22/14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BC9B1A-E9F3-344F-B78D-9C85B5F408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AEF8-02ED-8F4F-8F08-DFC26D16973E}" type="datetimeFigureOut">
              <a:rPr lang="en-US" smtClean="0"/>
              <a:pPr/>
              <a:t>1/22/14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9B1A-E9F3-344F-B78D-9C85B5F40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AEF8-02ED-8F4F-8F08-DFC26D16973E}" type="datetimeFigureOut">
              <a:rPr lang="en-US" smtClean="0"/>
              <a:pPr/>
              <a:t>1/22/14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9B1A-E9F3-344F-B78D-9C85B5F40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AEF8-02ED-8F4F-8F08-DFC26D16973E}" type="datetimeFigureOut">
              <a:rPr lang="en-US" smtClean="0"/>
              <a:pPr/>
              <a:t>1/22/14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9B1A-E9F3-344F-B78D-9C85B5F40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AEF8-02ED-8F4F-8F08-DFC26D16973E}" type="datetimeFigureOut">
              <a:rPr lang="en-US" smtClean="0"/>
              <a:pPr/>
              <a:t>1/22/14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AEF8-02ED-8F4F-8F08-DFC26D16973E}" type="datetimeFigureOut">
              <a:rPr lang="en-US" smtClean="0"/>
              <a:pPr/>
              <a:t>1/22/14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9B1A-E9F3-344F-B78D-9C85B5F40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AEF8-02ED-8F4F-8F08-DFC26D16973E}" type="datetimeFigureOut">
              <a:rPr lang="en-US" smtClean="0"/>
              <a:pPr/>
              <a:t>1/22/14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9B1A-E9F3-344F-B78D-9C85B5F40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AEF8-02ED-8F4F-8F08-DFC26D16973E}" type="datetimeFigureOut">
              <a:rPr lang="en-US" smtClean="0"/>
              <a:pPr/>
              <a:t>1/22/14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9B1A-E9F3-344F-B78D-9C85B5F40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AEF8-02ED-8F4F-8F08-DFC26D16973E}" type="datetimeFigureOut">
              <a:rPr lang="en-US" smtClean="0"/>
              <a:pPr/>
              <a:t>1/22/14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9B1A-E9F3-344F-B78D-9C85B5F40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AEF8-02ED-8F4F-8F08-DFC26D16973E}" type="datetimeFigureOut">
              <a:rPr lang="en-US" smtClean="0"/>
              <a:pPr/>
              <a:t>1/22/14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C9B1A-E9F3-344F-B78D-9C85B5F40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B31DAEF8-02ED-8F4F-8F08-DFC26D16973E}" type="datetimeFigureOut">
              <a:rPr lang="en-US" smtClean="0"/>
              <a:pPr/>
              <a:t>1/22/14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BC9B1A-E9F3-344F-B78D-9C85B5F40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31DAEF8-02ED-8F4F-8F08-DFC26D16973E}" type="datetimeFigureOut">
              <a:rPr lang="en-US" smtClean="0"/>
              <a:pPr/>
              <a:t>1/22/14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10BC9B1A-E9F3-344F-B78D-9C85B5F40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3.png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5" y="2788120"/>
            <a:ext cx="8024877" cy="1470025"/>
          </a:xfrm>
        </p:spPr>
        <p:txBody>
          <a:bodyPr/>
          <a:lstStyle/>
          <a:p>
            <a:r>
              <a:rPr lang="en-US" sz="6000" dirty="0" smtClean="0"/>
              <a:t>Medicines and drugs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5" y="4764024"/>
            <a:ext cx="7196328" cy="987552"/>
          </a:xfrm>
        </p:spPr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Analgesics</a:t>
            </a:r>
          </a:p>
          <a:p>
            <a:pPr algn="r"/>
            <a:endParaRPr lang="en-US"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morphine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433" y="1723714"/>
            <a:ext cx="3855010" cy="239887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292" y="4415289"/>
            <a:ext cx="2222500" cy="1892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4443" y="2084388"/>
            <a:ext cx="4921868" cy="422320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190675"/>
          </a:xfrm>
        </p:spPr>
        <p:txBody>
          <a:bodyPr/>
          <a:lstStyle/>
          <a:p>
            <a:r>
              <a:rPr lang="en-US" dirty="0" smtClean="0"/>
              <a:t>Strong analgesics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765175" y="2070100"/>
          <a:ext cx="7612062" cy="4092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7354"/>
                <a:gridCol w="2537354"/>
                <a:gridCol w="2537354"/>
              </a:tblGrid>
              <a:tr h="47018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/>
                          <a:ea typeface="Times New Roman"/>
                          <a:cs typeface="Times"/>
                        </a:rPr>
                        <a:t>morphine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latin typeface="Arial"/>
                          <a:ea typeface="Times New Roman"/>
                          <a:cs typeface="Times"/>
                        </a:rPr>
                        <a:t>diamorphine</a:t>
                      </a:r>
                      <a:r>
                        <a:rPr lang="en-US" sz="2400" b="1" dirty="0">
                          <a:latin typeface="Arial"/>
                          <a:ea typeface="Times New Roman"/>
                          <a:cs typeface="Times"/>
                        </a:rPr>
                        <a:t>/heroin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/>
                          <a:ea typeface="Times New Roman"/>
                          <a:cs typeface="Times"/>
                        </a:rPr>
                        <a:t>codeine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</a:tr>
              <a:tr h="3361233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Times"/>
                        </a:rPr>
                        <a:t>benzene ring</a:t>
                      </a:r>
                      <a:endParaRPr lang="en-US" sz="2400" dirty="0" smtClean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hydroxyl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/alcohol (2)</a:t>
                      </a:r>
                      <a:endParaRPr lang="en-US" sz="2400" dirty="0" smtClean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ether</a:t>
                      </a:r>
                      <a:endParaRPr lang="en-US" sz="2400" dirty="0" smtClean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u="none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double</a:t>
                      </a:r>
                      <a:r>
                        <a:rPr lang="en-US" sz="2400" u="none" baseline="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bond</a:t>
                      </a:r>
                      <a:endParaRPr lang="en-US" sz="2400" u="none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tertiary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amine</a:t>
                      </a:r>
                      <a:endParaRPr lang="en-US" sz="2400" dirty="0" smtClean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Times"/>
                        </a:rPr>
                        <a:t>benzene ring</a:t>
                      </a:r>
                      <a:endParaRPr lang="en-US" sz="2400" dirty="0" smtClean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u="sng" dirty="0" smtClean="0">
                          <a:latin typeface="Arial"/>
                          <a:ea typeface="Times New Roman"/>
                          <a:cs typeface="Times"/>
                        </a:rPr>
                        <a:t>ester</a:t>
                      </a:r>
                      <a:r>
                        <a:rPr lang="en-US" sz="2400" dirty="0" smtClean="0">
                          <a:latin typeface="Arial"/>
                          <a:ea typeface="Times New Roman"/>
                          <a:cs typeface="Times"/>
                        </a:rPr>
                        <a:t> (2)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Times"/>
                        </a:rPr>
                        <a:t>ether</a:t>
                      </a:r>
                      <a:endParaRPr lang="en-US" sz="2400" dirty="0" smtClean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Times"/>
                        </a:rPr>
                        <a:t>double</a:t>
                      </a:r>
                      <a:r>
                        <a:rPr lang="en-US" sz="2400" baseline="0" dirty="0" smtClean="0">
                          <a:latin typeface="Arial"/>
                          <a:ea typeface="Times New Roman"/>
                          <a:cs typeface="Times"/>
                        </a:rPr>
                        <a:t> bond</a:t>
                      </a:r>
                      <a:endParaRPr lang="en-US" sz="2400" dirty="0" smtClean="0">
                        <a:latin typeface="Arial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u="sng" dirty="0" smtClean="0">
                          <a:latin typeface="Arial"/>
                          <a:ea typeface="Times New Roman"/>
                          <a:cs typeface="Times"/>
                        </a:rPr>
                        <a:t>tertiary</a:t>
                      </a:r>
                      <a:r>
                        <a:rPr lang="en-US" sz="2400" dirty="0" smtClean="0">
                          <a:latin typeface="Arial"/>
                          <a:ea typeface="Times New Roman"/>
                          <a:cs typeface="Times"/>
                        </a:rPr>
                        <a:t> amine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Times"/>
                        </a:rPr>
                        <a:t>benzene ring</a:t>
                      </a:r>
                      <a:endParaRPr lang="en-US" sz="2400" dirty="0" smtClean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Times"/>
                        </a:rPr>
                        <a:t>hydroxyl</a:t>
                      </a:r>
                      <a:endParaRPr lang="en-US" sz="2400" dirty="0" smtClean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Times"/>
                        </a:rPr>
                        <a:t>ether (2)</a:t>
                      </a:r>
                      <a:endParaRPr lang="en-US" sz="2400" dirty="0" smtClean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Times"/>
                        </a:rPr>
                        <a:t>double bond</a:t>
                      </a:r>
                      <a:endParaRPr lang="en-US" sz="2400" dirty="0" smtClean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u="sng" dirty="0">
                          <a:latin typeface="Arial"/>
                          <a:ea typeface="Times New Roman"/>
                          <a:cs typeface="Times"/>
                        </a:rPr>
                        <a:t>tertiar</a:t>
                      </a:r>
                      <a:r>
                        <a:rPr lang="en-US" sz="2400" dirty="0">
                          <a:latin typeface="Arial"/>
                          <a:ea typeface="Times New Roman"/>
                          <a:cs typeface="Times"/>
                        </a:rPr>
                        <a:t>y amine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145276"/>
          </a:xfrm>
        </p:spPr>
        <p:txBody>
          <a:bodyPr/>
          <a:lstStyle/>
          <a:p>
            <a:r>
              <a:rPr lang="en-US" dirty="0" smtClean="0"/>
              <a:t>heroin- another derivative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281" y="1703851"/>
            <a:ext cx="8611584" cy="4941519"/>
          </a:xfrm>
        </p:spPr>
        <p:txBody>
          <a:bodyPr>
            <a:normAutofit lnSpcReduction="10000"/>
          </a:bodyPr>
          <a:lstStyle/>
          <a:p>
            <a:r>
              <a:rPr lang="en-US" sz="2800" dirty="0" err="1" smtClean="0"/>
              <a:t>Diamorphine</a:t>
            </a:r>
            <a:r>
              <a:rPr lang="en-US" sz="2800" dirty="0" smtClean="0"/>
              <a:t> or heroin is a derivative of morphine or a semi-synthetic opiate.  An opiate is a chemical which has  the same physiological effect as morphine (an </a:t>
            </a:r>
            <a:r>
              <a:rPr lang="en-US" sz="2800" dirty="0" err="1" smtClean="0"/>
              <a:t>opiod</a:t>
            </a:r>
            <a:r>
              <a:rPr lang="en-US" sz="2800" dirty="0" smtClean="0"/>
              <a:t>). </a:t>
            </a:r>
          </a:p>
          <a:p>
            <a:r>
              <a:rPr lang="en-US" sz="2800" dirty="0" smtClean="0"/>
              <a:t>Heroin’s structure is only slightly different from morphine.  Both the hydroxyl groups in morphine have been replaced with ester groups.  This is achieved by reacting the morphine with </a:t>
            </a:r>
            <a:r>
              <a:rPr lang="en-US" sz="2800" dirty="0" err="1" smtClean="0"/>
              <a:t>ethanoic</a:t>
            </a:r>
            <a:r>
              <a:rPr lang="en-US" sz="2800" dirty="0" smtClean="0"/>
              <a:t> acid; as a result an </a:t>
            </a:r>
            <a:r>
              <a:rPr lang="en-US" sz="2800" dirty="0" err="1" smtClean="0"/>
              <a:t>esterification</a:t>
            </a:r>
            <a:r>
              <a:rPr lang="en-US" sz="2800" dirty="0" smtClean="0"/>
              <a:t> occurs during which also water is produced.</a:t>
            </a:r>
          </a:p>
          <a:p>
            <a:r>
              <a:rPr lang="en-US" sz="2800" dirty="0" smtClean="0"/>
              <a:t>Also codeine is a morphine derivative.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aspirin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8574562"/>
              </p:ext>
            </p:extLst>
          </p:nvPr>
        </p:nvGraphicFramePr>
        <p:xfrm>
          <a:off x="167642" y="1966046"/>
          <a:ext cx="8976358" cy="4609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9347"/>
                <a:gridCol w="3847011"/>
              </a:tblGrid>
              <a:tr h="5731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advantage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disadvantage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</a:tr>
              <a:tr h="4036397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reduces fever more effectively – antipyretic (=drug which reduces fever)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also useful in preventing the recurrence of heart attacks and strokes and also thins the blood (beneficial side-effects) and reduces blood clotting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also anti-inflammatory – reduces inflammation or swelling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ulceration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stomach bleeding due to its acidic properties 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allergic reactions 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Reye’s syndrome in children (a potentially fatal liver and brain disorder</a:t>
                      </a:r>
                      <a:r>
                        <a:rPr lang="en-US" sz="2400" dirty="0" smtClean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)</a:t>
                      </a:r>
                      <a:r>
                        <a:rPr lang="en-US" sz="2400" baseline="0" dirty="0" smtClean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 so not so suitable for children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paracetamol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94281" y="2070100"/>
          <a:ext cx="8472188" cy="4327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4120"/>
                <a:gridCol w="4428068"/>
              </a:tblGrid>
              <a:tr h="3983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advantage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disadvantage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</a:tr>
              <a:tr h="3928754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reduces fever</a:t>
                      </a:r>
                      <a:r>
                        <a:rPr lang="en-US" sz="2400" dirty="0" smtClean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 – antipyretic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endParaRPr lang="en-US" sz="2400" dirty="0" smtClean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very safe in the correct dose as it does not upset the stomach or</a:t>
                      </a:r>
                      <a:r>
                        <a:rPr lang="en-US" sz="2400" dirty="0" smtClean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 cause bleeding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endParaRPr lang="en-US" sz="2400" dirty="0" smtClean="0">
                        <a:solidFill>
                          <a:srgbClr val="141413"/>
                        </a:solidFill>
                        <a:latin typeface="Arial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 smtClean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suitable for</a:t>
                      </a:r>
                      <a:r>
                        <a:rPr lang="en-US" sz="2400" baseline="0" dirty="0" smtClean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 children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can, in rare cases, cause blood disorders and kidney damage.</a:t>
                      </a:r>
                      <a:r>
                        <a:rPr lang="en-US" sz="2400" dirty="0" smtClean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en-US" sz="2400" dirty="0" smtClean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easier to overdose and </a:t>
                      </a:r>
                      <a:r>
                        <a:rPr lang="en-US" sz="2400" dirty="0" err="1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overdosage</a:t>
                      </a: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 can lead to serious liver damage, brain damage and even death</a:t>
                      </a:r>
                      <a:r>
                        <a:rPr lang="en-US" sz="2400" dirty="0" smtClean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.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en-US" sz="2400" dirty="0" smtClean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not a good anti-inflammatory 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Using morphine - advantages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723" y="1703852"/>
            <a:ext cx="8472188" cy="4549030"/>
          </a:xfrm>
        </p:spPr>
        <p:txBody>
          <a:bodyPr>
            <a:noAutofit/>
          </a:bodyPr>
          <a:lstStyle/>
          <a:p>
            <a:pPr lvl="0"/>
            <a:r>
              <a:rPr lang="en-US" sz="3200" dirty="0" smtClean="0"/>
              <a:t>strong analgesics and therefore can relieve extreme pain</a:t>
            </a:r>
          </a:p>
          <a:p>
            <a:pPr lvl="0"/>
            <a:r>
              <a:rPr lang="en-US" sz="3200" dirty="0" smtClean="0"/>
              <a:t>wide therapeutic window</a:t>
            </a:r>
          </a:p>
          <a:p>
            <a:pPr lvl="0"/>
            <a:r>
              <a:rPr lang="en-US" sz="3200" dirty="0" smtClean="0"/>
              <a:t>relieves anxiety</a:t>
            </a:r>
          </a:p>
          <a:p>
            <a:pPr lvl="0"/>
            <a:r>
              <a:rPr lang="en-US" sz="3200" dirty="0" smtClean="0"/>
              <a:t>induces relaxation  </a:t>
            </a:r>
          </a:p>
          <a:p>
            <a:r>
              <a:rPr lang="en-US" sz="3200" dirty="0" smtClean="0"/>
              <a:t>can be administered intravenously which results in faster distribution of drug </a:t>
            </a:r>
            <a:endParaRPr lang="en-US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815" y="288820"/>
            <a:ext cx="8596095" cy="989311"/>
          </a:xfrm>
        </p:spPr>
        <p:txBody>
          <a:bodyPr/>
          <a:lstStyle/>
          <a:p>
            <a:r>
              <a:rPr lang="en-US" dirty="0" smtClean="0"/>
              <a:t>Morphine </a:t>
            </a:r>
            <a:r>
              <a:rPr lang="en-US" dirty="0" smtClean="0"/>
              <a:t>– disadvantages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815" y="1800420"/>
            <a:ext cx="8596096" cy="4736171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latin typeface="Arial"/>
                <a:cs typeface="Arial"/>
              </a:rPr>
              <a:t>euphoria, lack of self-control even dangerous </a:t>
            </a:r>
            <a:r>
              <a:rPr lang="en-US" dirty="0" err="1" smtClean="0">
                <a:latin typeface="Arial"/>
                <a:cs typeface="Arial"/>
              </a:rPr>
              <a:t>behaviour</a:t>
            </a:r>
            <a:endParaRPr lang="en-US" sz="2800" dirty="0" smtClean="0">
              <a:latin typeface="Arial"/>
              <a:cs typeface="Arial"/>
            </a:endParaRPr>
          </a:p>
          <a:p>
            <a:pPr lvl="0"/>
            <a:r>
              <a:rPr lang="en-US" dirty="0" smtClean="0">
                <a:latin typeface="Arial"/>
                <a:cs typeface="Arial"/>
              </a:rPr>
              <a:t>kidney failure.</a:t>
            </a:r>
          </a:p>
          <a:p>
            <a:pPr lvl="0"/>
            <a:r>
              <a:rPr lang="en-US" dirty="0" smtClean="0">
                <a:latin typeface="Arial"/>
                <a:cs typeface="Arial"/>
              </a:rPr>
              <a:t>tolerance </a:t>
            </a:r>
            <a:r>
              <a:rPr lang="en-US" dirty="0" smtClean="0">
                <a:latin typeface="Arial"/>
                <a:cs typeface="Arial"/>
              </a:rPr>
              <a:t>can become an issue with this type of drug as more of the drug needs to be taken to achieve the same effect; in order to achieve the desired effect heroin users may take doses which exceed the lethal dose </a:t>
            </a:r>
            <a:endParaRPr lang="en-US" dirty="0" smtClean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addiction or physical dependence which leads to withdrawal symptoms when drug is not taken e.g. restlessness, sweating, fever, cramping, … </a:t>
            </a:r>
          </a:p>
          <a:p>
            <a:pPr lvl="0"/>
            <a:endParaRPr lang="en-US" sz="28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Morphine - disadvantages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latin typeface="Arial"/>
                <a:cs typeface="Arial"/>
              </a:rPr>
              <a:t>Social: </a:t>
            </a:r>
          </a:p>
          <a:p>
            <a:pPr lvl="1"/>
            <a:r>
              <a:rPr lang="en-US" sz="2400" dirty="0">
                <a:latin typeface="Arial"/>
                <a:cs typeface="Arial"/>
              </a:rPr>
              <a:t>heroin users are more likely to commit crimes to pay for gradually increasing doses of the drug</a:t>
            </a:r>
          </a:p>
          <a:p>
            <a:pPr lvl="1"/>
            <a:r>
              <a:rPr lang="en-US" sz="2400" dirty="0">
                <a:latin typeface="Arial"/>
                <a:cs typeface="Arial"/>
              </a:rPr>
              <a:t>loss of job</a:t>
            </a:r>
          </a:p>
          <a:p>
            <a:pPr lvl="1"/>
            <a:r>
              <a:rPr lang="en-US" sz="2400" dirty="0">
                <a:latin typeface="Arial"/>
                <a:cs typeface="Arial"/>
              </a:rPr>
              <a:t>diversion of energy and money</a:t>
            </a:r>
          </a:p>
          <a:p>
            <a:pPr lvl="1"/>
            <a:r>
              <a:rPr lang="en-US" sz="2400" dirty="0">
                <a:latin typeface="Arial"/>
                <a:cs typeface="Arial"/>
              </a:rPr>
              <a:t>when administered intravenously can lead to transmission of dangerous infections e.g. AIDS.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954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555" y="1969610"/>
            <a:ext cx="8410213" cy="4283272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What is an analgesic?</a:t>
            </a:r>
          </a:p>
          <a:p>
            <a:r>
              <a:rPr lang="en-US" sz="4000" dirty="0" smtClean="0"/>
              <a:t>How do you feel pain?</a:t>
            </a:r>
          </a:p>
          <a:p>
            <a:r>
              <a:rPr lang="en-US" sz="4000" dirty="0" smtClean="0"/>
              <a:t>What does “tolerance physical” mean? </a:t>
            </a:r>
          </a:p>
          <a:p>
            <a:r>
              <a:rPr lang="en-US" sz="4000" dirty="0" smtClean="0"/>
              <a:t>What does “physical dependence” mean in this context?</a:t>
            </a:r>
            <a:endParaRPr lang="en-US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Analgesics – reduce pain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11" y="4080436"/>
            <a:ext cx="2070100" cy="2019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7727" y="4080436"/>
            <a:ext cx="2946400" cy="218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4811" y="1743636"/>
            <a:ext cx="3492500" cy="2336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700" y="317192"/>
            <a:ext cx="8363769" cy="975593"/>
          </a:xfrm>
        </p:spPr>
        <p:txBody>
          <a:bodyPr/>
          <a:lstStyle/>
          <a:p>
            <a:r>
              <a:rPr lang="en-US" dirty="0" smtClean="0"/>
              <a:t>Mild analgesics – act at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700" y="1542269"/>
            <a:ext cx="8363769" cy="51257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sz="3027" dirty="0" smtClean="0"/>
              <a:t>Mild analgesics, such as </a:t>
            </a:r>
            <a:r>
              <a:rPr lang="en-US" sz="3027" b="1" u="sng" dirty="0" smtClean="0">
                <a:solidFill>
                  <a:srgbClr val="FFFF00"/>
                </a:solidFill>
              </a:rPr>
              <a:t>aspirin</a:t>
            </a:r>
            <a:r>
              <a:rPr lang="en-US" sz="3027" dirty="0" smtClean="0"/>
              <a:t> and </a:t>
            </a:r>
            <a:r>
              <a:rPr lang="en-US" sz="3027" b="1" u="sng" dirty="0" err="1" smtClean="0">
                <a:solidFill>
                  <a:srgbClr val="FFFF00"/>
                </a:solidFill>
              </a:rPr>
              <a:t>paracetamol</a:t>
            </a:r>
            <a:r>
              <a:rPr lang="en-US" sz="3027" dirty="0" smtClean="0"/>
              <a:t>, function by stopping the transmission of pain from source to brain as they intercept the pain stimulus at the source.</a:t>
            </a:r>
          </a:p>
          <a:p>
            <a:pPr>
              <a:buNone/>
            </a:pPr>
            <a:r>
              <a:rPr lang="en-US" sz="3027" dirty="0" smtClean="0"/>
              <a:t>   They do this by interfering with the production of substances, such as prostaglandins, that stimulate the pain receptors that send pain impulses to the brain. Prostaglandins also cause pain, swelling (=inflammation) or fever.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 analgesics (</a:t>
            </a:r>
            <a:r>
              <a:rPr lang="en-US" dirty="0" err="1" smtClean="0"/>
              <a:t>opiods</a:t>
            </a:r>
            <a:r>
              <a:rPr lang="en-US" dirty="0" smtClean="0"/>
              <a:t>) – act in brain or CNS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327" y="1812278"/>
            <a:ext cx="8144912" cy="4440603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Strong analgesics such as </a:t>
            </a:r>
            <a:r>
              <a:rPr lang="en-US" sz="3600" b="1" u="sng" dirty="0" smtClean="0">
                <a:solidFill>
                  <a:srgbClr val="FFFF00"/>
                </a:solidFill>
              </a:rPr>
              <a:t>morphine</a:t>
            </a:r>
            <a:r>
              <a:rPr lang="en-US" sz="3600" dirty="0" smtClean="0"/>
              <a:t> and </a:t>
            </a:r>
            <a:r>
              <a:rPr lang="en-US" sz="3600" dirty="0" err="1" smtClean="0"/>
              <a:t>diamorphine</a:t>
            </a:r>
            <a:r>
              <a:rPr lang="en-US" sz="3600" dirty="0" smtClean="0"/>
              <a:t> (</a:t>
            </a:r>
            <a:r>
              <a:rPr lang="en-US" sz="3600" b="1" u="sng" dirty="0" smtClean="0">
                <a:solidFill>
                  <a:srgbClr val="FFFF00"/>
                </a:solidFill>
              </a:rPr>
              <a:t>heroin</a:t>
            </a:r>
            <a:r>
              <a:rPr lang="en-US" sz="3600" dirty="0" smtClean="0"/>
              <a:t>) work by temporarily bonding to receptor sites (</a:t>
            </a:r>
            <a:r>
              <a:rPr lang="en-US" sz="3600" dirty="0" err="1" smtClean="0"/>
              <a:t>opiod</a:t>
            </a:r>
            <a:r>
              <a:rPr lang="en-US" sz="3600" dirty="0" smtClean="0"/>
              <a:t> receptors)to pain impulses in the brain or other parts of the central nervous system such as the spinal cord. </a:t>
            </a:r>
          </a:p>
          <a:p>
            <a:r>
              <a:rPr lang="en-US" sz="3600" dirty="0" smtClean="0"/>
              <a:t>This prevents the reception of pain impulses i.e. blocking the signal without depressing the central nervous system.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Mild or strong?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71723" y="2070846"/>
            <a:ext cx="8394746" cy="4182035"/>
          </a:xfrm>
        </p:spPr>
        <p:txBody>
          <a:bodyPr>
            <a:noAutofit/>
          </a:bodyPr>
          <a:lstStyle/>
          <a:p>
            <a:r>
              <a:rPr lang="en-US" sz="3200" dirty="0" smtClean="0"/>
              <a:t>Mild analgesics eliminate pain at source</a:t>
            </a:r>
          </a:p>
          <a:p>
            <a:r>
              <a:rPr lang="en-US" sz="3200" dirty="0" smtClean="0"/>
              <a:t>Strong analgesics alter our ability to perceive pain and act in the brain or CNS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3200" dirty="0" smtClean="0"/>
              <a:t>   Consider the relative value of these two approaches to pain management.</a:t>
            </a:r>
            <a:endParaRPr lang="en-US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Structures of analgesics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65174" y="1483585"/>
            <a:ext cx="3657600" cy="903288"/>
          </a:xfrm>
        </p:spPr>
        <p:txBody>
          <a:bodyPr/>
          <a:lstStyle/>
          <a:p>
            <a:r>
              <a:rPr lang="en-US" sz="3600" dirty="0" smtClean="0"/>
              <a:t>aspirin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65174" y="2400395"/>
            <a:ext cx="3657600" cy="3856969"/>
          </a:xfrm>
        </p:spPr>
        <p:txBody>
          <a:bodyPr/>
          <a:lstStyle/>
          <a:p>
            <a:pPr lvl="0"/>
            <a:r>
              <a:rPr lang="en-US" sz="2800" dirty="0" smtClean="0"/>
              <a:t>benzene ring</a:t>
            </a:r>
          </a:p>
          <a:p>
            <a:pPr lvl="0"/>
            <a:r>
              <a:rPr lang="en-US" sz="2800" dirty="0" smtClean="0"/>
              <a:t>ester</a:t>
            </a:r>
          </a:p>
          <a:p>
            <a:r>
              <a:rPr lang="en-US" sz="2800" dirty="0" smtClean="0"/>
              <a:t>carboxylic acid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4719637" y="1497106"/>
            <a:ext cx="3657600" cy="903288"/>
          </a:xfrm>
        </p:spPr>
        <p:txBody>
          <a:bodyPr/>
          <a:lstStyle/>
          <a:p>
            <a:r>
              <a:rPr lang="en-US" sz="3600" dirty="0" err="1" smtClean="0"/>
              <a:t>paracetamol</a:t>
            </a:r>
            <a:endParaRPr lang="en-US" sz="360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719637" y="2400395"/>
            <a:ext cx="3657600" cy="385697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benzene ring</a:t>
            </a:r>
          </a:p>
          <a:p>
            <a:pPr lvl="0"/>
            <a:r>
              <a:rPr lang="en-US" sz="2800" dirty="0" smtClean="0"/>
              <a:t>hydroxyl</a:t>
            </a:r>
          </a:p>
          <a:p>
            <a:pPr lvl="0"/>
            <a:r>
              <a:rPr lang="en-US" sz="2800" dirty="0" smtClean="0"/>
              <a:t>amide</a:t>
            </a:r>
          </a:p>
          <a:p>
            <a:r>
              <a:rPr lang="en-US" sz="2800" dirty="0" smtClean="0"/>
              <a:t>carbonyl 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74" y="4591846"/>
            <a:ext cx="3233172" cy="18923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7855" y="5067844"/>
            <a:ext cx="3157626" cy="159500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analgesics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65175" y="1719340"/>
            <a:ext cx="7612064" cy="4533541"/>
          </a:xfrm>
        </p:spPr>
        <p:txBody>
          <a:bodyPr/>
          <a:lstStyle/>
          <a:p>
            <a:pPr>
              <a:buNone/>
            </a:pPr>
            <a:r>
              <a:rPr lang="en-US" sz="3600" b="1" dirty="0" smtClean="0"/>
              <a:t>ibuprofen</a:t>
            </a:r>
            <a:r>
              <a:rPr lang="en-US" dirty="0" smtClean="0"/>
              <a:t> </a:t>
            </a:r>
          </a:p>
          <a:p>
            <a:pPr lvl="1"/>
            <a:r>
              <a:rPr lang="en-US" sz="3200" dirty="0" smtClean="0"/>
              <a:t>benzene ring</a:t>
            </a:r>
          </a:p>
          <a:p>
            <a:pPr lvl="1"/>
            <a:r>
              <a:rPr lang="en-US" sz="3200" dirty="0" smtClean="0"/>
              <a:t>carboxylic acid</a:t>
            </a: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776" y="3797894"/>
            <a:ext cx="5684265" cy="245498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639" y="-206911"/>
            <a:ext cx="3706193" cy="1631950"/>
          </a:xfrm>
        </p:spPr>
        <p:txBody>
          <a:bodyPr/>
          <a:lstStyle/>
          <a:p>
            <a:r>
              <a:rPr lang="en-US" dirty="0" smtClean="0"/>
              <a:t>Aspirin – a derivative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salicylic acid….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into aspirin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27639" y="1610913"/>
            <a:ext cx="3706194" cy="4888879"/>
          </a:xfrm>
        </p:spPr>
        <p:txBody>
          <a:bodyPr/>
          <a:lstStyle/>
          <a:p>
            <a:r>
              <a:rPr lang="en-US" sz="2400" dirty="0" smtClean="0"/>
              <a:t>A derivative = a new compound from changing another compound</a:t>
            </a:r>
          </a:p>
          <a:p>
            <a:endParaRPr lang="en-US" sz="1000" dirty="0" smtClean="0"/>
          </a:p>
          <a:p>
            <a:r>
              <a:rPr lang="en-US" sz="2400" dirty="0" smtClean="0"/>
              <a:t>To convert salicylic acid (2-hydroxybenzoic acid)  into aspirin the hydrogen atom of the OH group is replaced by a COCH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group to form an ester functional group which made the compound less irritating to the stomach and easier to take</a:t>
            </a:r>
            <a:r>
              <a:rPr lang="en-US" sz="2000" dirty="0" smtClean="0"/>
              <a:t>. 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8865" y="4104732"/>
            <a:ext cx="3766660" cy="23950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7301" y="867877"/>
            <a:ext cx="3060700" cy="26543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409</TotalTime>
  <Words>752</Words>
  <Application>Microsoft Macintosh PowerPoint</Application>
  <PresentationFormat>On-screen Show (4:3)</PresentationFormat>
  <Paragraphs>108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Habitat</vt:lpstr>
      <vt:lpstr>Medicines and drugs</vt:lpstr>
      <vt:lpstr>PowerPoint Presentation</vt:lpstr>
      <vt:lpstr>Analgesics – reduce pain</vt:lpstr>
      <vt:lpstr>Mild analgesics – act at source</vt:lpstr>
      <vt:lpstr>Strong analgesics (opiods) – act in brain or CNS</vt:lpstr>
      <vt:lpstr>Mild or strong?</vt:lpstr>
      <vt:lpstr>Structures of analgesics</vt:lpstr>
      <vt:lpstr>Structure of analgesics</vt:lpstr>
      <vt:lpstr>Aspirin – a derivative</vt:lpstr>
      <vt:lpstr>morphine</vt:lpstr>
      <vt:lpstr>Strong analgesics</vt:lpstr>
      <vt:lpstr>heroin- another derivative </vt:lpstr>
      <vt:lpstr>aspirin</vt:lpstr>
      <vt:lpstr>paracetamol</vt:lpstr>
      <vt:lpstr>Using morphine - advantages</vt:lpstr>
      <vt:lpstr>Morphine – disadvantages (1)</vt:lpstr>
      <vt:lpstr>Morphine - disadvantages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Medicines and drugs</dc:title>
  <dc:creator>Client Admin</dc:creator>
  <cp:lastModifiedBy>Nico Van De Casteele</cp:lastModifiedBy>
  <cp:revision>28</cp:revision>
  <dcterms:created xsi:type="dcterms:W3CDTF">2013-03-24T04:02:26Z</dcterms:created>
  <dcterms:modified xsi:type="dcterms:W3CDTF">2014-01-22T09:02:44Z</dcterms:modified>
</cp:coreProperties>
</file>